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handoutMasterIdLst>
    <p:handoutMasterId r:id="rId14"/>
  </p:handoutMasterIdLst>
  <p:sldIdLst>
    <p:sldId id="598" r:id="rId2"/>
    <p:sldId id="410" r:id="rId3"/>
    <p:sldId id="411" r:id="rId4"/>
    <p:sldId id="409" r:id="rId5"/>
    <p:sldId id="538" r:id="rId6"/>
    <p:sldId id="592" r:id="rId7"/>
    <p:sldId id="593" r:id="rId8"/>
    <p:sldId id="594" r:id="rId9"/>
    <p:sldId id="595" r:id="rId10"/>
    <p:sldId id="596" r:id="rId11"/>
    <p:sldId id="599" r:id="rId12"/>
  </p:sldIdLst>
  <p:sldSz cx="9144000" cy="6858000" type="screen4x3"/>
  <p:notesSz cx="7072313" cy="10247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31BCAD"/>
    <a:srgbClr val="F58221"/>
    <a:srgbClr val="40AF49"/>
    <a:srgbClr val="0089D1"/>
    <a:srgbClr val="EC008B"/>
    <a:srgbClr val="F68121"/>
    <a:srgbClr val="F58220"/>
    <a:srgbClr val="EC008C"/>
    <a:srgbClr val="40C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3" autoAdjust="0"/>
    <p:restoredTop sz="85350" autoAdjust="0"/>
  </p:normalViewPr>
  <p:slideViewPr>
    <p:cSldViewPr snapToGrid="0" showGuides="1">
      <p:cViewPr varScale="1">
        <p:scale>
          <a:sx n="77" d="100"/>
          <a:sy n="77" d="100"/>
        </p:scale>
        <p:origin x="2016" y="132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notesViewPr>
    <p:cSldViewPr snapToGrid="0" showGuides="1">
      <p:cViewPr varScale="1">
        <p:scale>
          <a:sx n="74" d="100"/>
          <a:sy n="74" d="100"/>
        </p:scale>
        <p:origin x="328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C96D8-051D-4945-9AA1-3624657A10DA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94493FA-93E0-4893-A2BB-A1EEEC3B3DB4}">
      <dgm:prSet phldrT="[Texte]" custT="1"/>
      <dgm:spPr/>
      <dgm:t>
        <a:bodyPr/>
        <a:lstStyle/>
        <a:p>
          <a:r>
            <a:rPr lang="fr-FR" sz="2000" dirty="0"/>
            <a:t>Recruter autrement</a:t>
          </a:r>
        </a:p>
      </dgm:t>
    </dgm:pt>
    <dgm:pt modelId="{70B1CF72-21F1-410A-BF8F-356E679495C5}" type="parTrans" cxnId="{D83912D9-04D3-477F-8A10-8385ED0E8F01}">
      <dgm:prSet/>
      <dgm:spPr/>
      <dgm:t>
        <a:bodyPr/>
        <a:lstStyle/>
        <a:p>
          <a:endParaRPr lang="fr-FR"/>
        </a:p>
      </dgm:t>
    </dgm:pt>
    <dgm:pt modelId="{568486C5-1042-4DFA-83E5-EF4559AF8E00}" type="sibTrans" cxnId="{D83912D9-04D3-477F-8A10-8385ED0E8F01}">
      <dgm:prSet/>
      <dgm:spPr/>
      <dgm:t>
        <a:bodyPr/>
        <a:lstStyle/>
        <a:p>
          <a:endParaRPr lang="fr-FR"/>
        </a:p>
      </dgm:t>
    </dgm:pt>
    <dgm:pt modelId="{0CE03B35-27A4-4C71-AD7F-D6402D74B859}">
      <dgm:prSet phldrT="[Texte]" custT="1"/>
      <dgm:spPr/>
      <dgm:t>
        <a:bodyPr/>
        <a:lstStyle/>
        <a:p>
          <a:r>
            <a:rPr lang="fr-FR" sz="2000" dirty="0"/>
            <a:t>Créer les conditions de motivation et de l’engagement</a:t>
          </a:r>
        </a:p>
      </dgm:t>
    </dgm:pt>
    <dgm:pt modelId="{33605186-681D-4D9A-8DBF-8812B879379F}" type="parTrans" cxnId="{E1EC9A1E-6C53-40C8-9931-BE17CE2BBCDB}">
      <dgm:prSet/>
      <dgm:spPr/>
      <dgm:t>
        <a:bodyPr/>
        <a:lstStyle/>
        <a:p>
          <a:endParaRPr lang="fr-FR"/>
        </a:p>
      </dgm:t>
    </dgm:pt>
    <dgm:pt modelId="{655EF851-022A-4777-8D40-8663655953D9}" type="sibTrans" cxnId="{E1EC9A1E-6C53-40C8-9931-BE17CE2BBCDB}">
      <dgm:prSet/>
      <dgm:spPr/>
      <dgm:t>
        <a:bodyPr/>
        <a:lstStyle/>
        <a:p>
          <a:endParaRPr lang="fr-FR"/>
        </a:p>
      </dgm:t>
    </dgm:pt>
    <dgm:pt modelId="{716BB99E-12F8-462D-AB60-D8025D49640E}">
      <dgm:prSet phldrT="[Texte]" custT="1"/>
      <dgm:spPr/>
      <dgm:t>
        <a:bodyPr/>
        <a:lstStyle/>
        <a:p>
          <a:r>
            <a:rPr lang="fr-FR" sz="2000" b="1" i="1" dirty="0"/>
            <a:t>On recrute </a:t>
          </a:r>
          <a:br>
            <a:rPr lang="fr-FR" sz="2000" b="1" i="1" dirty="0"/>
          </a:br>
          <a:r>
            <a:rPr lang="fr-FR" sz="2000" b="1" i="1" dirty="0"/>
            <a:t>par les compétences et </a:t>
          </a:r>
          <a:r>
            <a:rPr lang="fr-FR" sz="2000" b="1" cap="small" dirty="0"/>
            <a:t>l’expérience</a:t>
          </a:r>
          <a:r>
            <a:rPr lang="fr-FR" sz="2000" b="1" i="1" dirty="0"/>
            <a:t>…</a:t>
          </a:r>
          <a:br>
            <a:rPr lang="fr-FR" sz="2000" b="1" i="1" dirty="0"/>
          </a:br>
          <a:r>
            <a:rPr lang="fr-FR" sz="2000" b="1" i="1" dirty="0"/>
            <a:t/>
          </a:r>
          <a:br>
            <a:rPr lang="fr-FR" sz="2000" b="1" i="1" dirty="0"/>
          </a:br>
          <a:r>
            <a:rPr lang="fr-FR" sz="2000" b="1" i="1" dirty="0"/>
            <a:t>Ils réussissent </a:t>
          </a:r>
          <a:br>
            <a:rPr lang="fr-FR" sz="2000" b="1" i="1" dirty="0"/>
          </a:br>
          <a:r>
            <a:rPr lang="fr-FR" sz="2000" b="1" i="1" dirty="0"/>
            <a:t>par leur </a:t>
          </a:r>
          <a:r>
            <a:rPr lang="fr-FR" sz="2000" b="1" cap="small" dirty="0"/>
            <a:t>comportements </a:t>
          </a:r>
          <a:r>
            <a:rPr lang="fr-FR" sz="2000" b="1" i="1" dirty="0"/>
            <a:t>et leurs </a:t>
          </a:r>
          <a:r>
            <a:rPr lang="fr-FR" sz="2000" b="1" cap="small" dirty="0"/>
            <a:t>attitudes</a:t>
          </a:r>
          <a:endParaRPr lang="fr-FR" sz="2000" dirty="0"/>
        </a:p>
      </dgm:t>
    </dgm:pt>
    <dgm:pt modelId="{07581247-D7F7-4E04-9478-460993E830F5}" type="sibTrans" cxnId="{83E507F9-9A0D-4B61-8D13-D6A2F6DCE281}">
      <dgm:prSet/>
      <dgm:spPr/>
      <dgm:t>
        <a:bodyPr/>
        <a:lstStyle/>
        <a:p>
          <a:endParaRPr lang="fr-FR"/>
        </a:p>
      </dgm:t>
    </dgm:pt>
    <dgm:pt modelId="{7744C1BC-996C-4923-BEC6-C6D761BA0E86}" type="parTrans" cxnId="{83E507F9-9A0D-4B61-8D13-D6A2F6DCE281}">
      <dgm:prSet/>
      <dgm:spPr/>
      <dgm:t>
        <a:bodyPr/>
        <a:lstStyle/>
        <a:p>
          <a:endParaRPr lang="fr-FR"/>
        </a:p>
      </dgm:t>
    </dgm:pt>
    <dgm:pt modelId="{B415FB0E-C8F8-4361-BE19-35DD1D6997C7}" type="pres">
      <dgm:prSet presAssocID="{3E2C96D8-051D-4945-9AA1-3624657A10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464F89-F6CC-4BAA-83CA-F4D549FAFB88}" type="pres">
      <dgm:prSet presAssocID="{716BB99E-12F8-462D-AB60-D8025D49640E}" presName="centerShape" presStyleLbl="node0" presStyleIdx="0" presStyleCnt="1" custScaleX="137150" custScaleY="135114" custLinFactNeighborX="-154" custLinFactNeighborY="-16558"/>
      <dgm:spPr/>
      <dgm:t>
        <a:bodyPr/>
        <a:lstStyle/>
        <a:p>
          <a:endParaRPr lang="fr-FR"/>
        </a:p>
      </dgm:t>
    </dgm:pt>
    <dgm:pt modelId="{7A2A9024-F1FF-48D6-ACA8-74366888AA20}" type="pres">
      <dgm:prSet presAssocID="{70B1CF72-21F1-410A-BF8F-356E679495C5}" presName="parTrans" presStyleLbl="bgSibTrans2D1" presStyleIdx="0" presStyleCnt="2" custAng="10938169" custScaleX="60402" custScaleY="90245" custLinFactNeighborX="64896" custLinFactNeighborY="64429"/>
      <dgm:spPr/>
      <dgm:t>
        <a:bodyPr/>
        <a:lstStyle/>
        <a:p>
          <a:endParaRPr lang="fr-FR"/>
        </a:p>
      </dgm:t>
    </dgm:pt>
    <dgm:pt modelId="{9E4B77ED-A5A7-478A-BF5E-A39265824657}" type="pres">
      <dgm:prSet presAssocID="{294493FA-93E0-4893-A2BB-A1EEEC3B3DB4}" presName="node" presStyleLbl="node1" presStyleIdx="0" presStyleCnt="2" custRadScaleRad="108381" custRadScaleInc="-607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511A42-6A87-4AE1-880B-3ED1DB58B5B6}" type="pres">
      <dgm:prSet presAssocID="{33605186-681D-4D9A-8DBF-8812B879379F}" presName="parTrans" presStyleLbl="bgSibTrans2D1" presStyleIdx="1" presStyleCnt="2" custAng="73075" custScaleX="59881" custLinFactNeighborX="-56984" custLinFactNeighborY="51330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BA341FCA-1184-47ED-9C38-9B42A7BE426B}" type="pres">
      <dgm:prSet presAssocID="{0CE03B35-27A4-4C71-AD7F-D6402D74B859}" presName="node" presStyleLbl="node1" presStyleIdx="1" presStyleCnt="2" custRadScaleRad="100806" custRadScaleInc="614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836D66-F0BB-4CCA-9C27-49428E5CBE37}" type="presOf" srcId="{294493FA-93E0-4893-A2BB-A1EEEC3B3DB4}" destId="{9E4B77ED-A5A7-478A-BF5E-A39265824657}" srcOrd="0" destOrd="0" presId="urn:microsoft.com/office/officeart/2005/8/layout/radial4"/>
    <dgm:cxn modelId="{E1EC9A1E-6C53-40C8-9931-BE17CE2BBCDB}" srcId="{716BB99E-12F8-462D-AB60-D8025D49640E}" destId="{0CE03B35-27A4-4C71-AD7F-D6402D74B859}" srcOrd="1" destOrd="0" parTransId="{33605186-681D-4D9A-8DBF-8812B879379F}" sibTransId="{655EF851-022A-4777-8D40-8663655953D9}"/>
    <dgm:cxn modelId="{83E507F9-9A0D-4B61-8D13-D6A2F6DCE281}" srcId="{3E2C96D8-051D-4945-9AA1-3624657A10DA}" destId="{716BB99E-12F8-462D-AB60-D8025D49640E}" srcOrd="0" destOrd="0" parTransId="{7744C1BC-996C-4923-BEC6-C6D761BA0E86}" sibTransId="{07581247-D7F7-4E04-9478-460993E830F5}"/>
    <dgm:cxn modelId="{86348863-E1E5-4D57-875E-F5C4D9BC23CF}" type="presOf" srcId="{70B1CF72-21F1-410A-BF8F-356E679495C5}" destId="{7A2A9024-F1FF-48D6-ACA8-74366888AA20}" srcOrd="0" destOrd="0" presId="urn:microsoft.com/office/officeart/2005/8/layout/radial4"/>
    <dgm:cxn modelId="{BA19E6B0-CEB7-49A7-BCE7-023AC6C7E082}" type="presOf" srcId="{0CE03B35-27A4-4C71-AD7F-D6402D74B859}" destId="{BA341FCA-1184-47ED-9C38-9B42A7BE426B}" srcOrd="0" destOrd="0" presId="urn:microsoft.com/office/officeart/2005/8/layout/radial4"/>
    <dgm:cxn modelId="{5261C6B4-C51F-4928-83F8-85E58C08A085}" type="presOf" srcId="{716BB99E-12F8-462D-AB60-D8025D49640E}" destId="{DB464F89-F6CC-4BAA-83CA-F4D549FAFB88}" srcOrd="0" destOrd="0" presId="urn:microsoft.com/office/officeart/2005/8/layout/radial4"/>
    <dgm:cxn modelId="{0D86298D-A45B-4B0D-877E-337D686B92B4}" type="presOf" srcId="{33605186-681D-4D9A-8DBF-8812B879379F}" destId="{20511A42-6A87-4AE1-880B-3ED1DB58B5B6}" srcOrd="0" destOrd="0" presId="urn:microsoft.com/office/officeart/2005/8/layout/radial4"/>
    <dgm:cxn modelId="{D83912D9-04D3-477F-8A10-8385ED0E8F01}" srcId="{716BB99E-12F8-462D-AB60-D8025D49640E}" destId="{294493FA-93E0-4893-A2BB-A1EEEC3B3DB4}" srcOrd="0" destOrd="0" parTransId="{70B1CF72-21F1-410A-BF8F-356E679495C5}" sibTransId="{568486C5-1042-4DFA-83E5-EF4559AF8E00}"/>
    <dgm:cxn modelId="{DA2D01A1-2C93-4060-AAF9-08B30F979CFE}" type="presOf" srcId="{3E2C96D8-051D-4945-9AA1-3624657A10DA}" destId="{B415FB0E-C8F8-4361-BE19-35DD1D6997C7}" srcOrd="0" destOrd="0" presId="urn:microsoft.com/office/officeart/2005/8/layout/radial4"/>
    <dgm:cxn modelId="{ABAF6D63-765D-4150-8A34-6A9920BD662B}" type="presParOf" srcId="{B415FB0E-C8F8-4361-BE19-35DD1D6997C7}" destId="{DB464F89-F6CC-4BAA-83CA-F4D549FAFB88}" srcOrd="0" destOrd="0" presId="urn:microsoft.com/office/officeart/2005/8/layout/radial4"/>
    <dgm:cxn modelId="{17083E45-6949-4DC5-91E0-9E939591874C}" type="presParOf" srcId="{B415FB0E-C8F8-4361-BE19-35DD1D6997C7}" destId="{7A2A9024-F1FF-48D6-ACA8-74366888AA20}" srcOrd="1" destOrd="0" presId="urn:microsoft.com/office/officeart/2005/8/layout/radial4"/>
    <dgm:cxn modelId="{F9EEA29D-3A86-418C-AF26-AF0A5A095698}" type="presParOf" srcId="{B415FB0E-C8F8-4361-BE19-35DD1D6997C7}" destId="{9E4B77ED-A5A7-478A-BF5E-A39265824657}" srcOrd="2" destOrd="0" presId="urn:microsoft.com/office/officeart/2005/8/layout/radial4"/>
    <dgm:cxn modelId="{D09616E8-5BAE-43CB-8C38-6CE31CF1E67F}" type="presParOf" srcId="{B415FB0E-C8F8-4361-BE19-35DD1D6997C7}" destId="{20511A42-6A87-4AE1-880B-3ED1DB58B5B6}" srcOrd="3" destOrd="0" presId="urn:microsoft.com/office/officeart/2005/8/layout/radial4"/>
    <dgm:cxn modelId="{D8321AB4-90C9-4C3E-9AA0-76B020E01A9B}" type="presParOf" srcId="{B415FB0E-C8F8-4361-BE19-35DD1D6997C7}" destId="{BA341FCA-1184-47ED-9C38-9B42A7BE426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5445B-25BA-4415-A91A-3808FC09856B}" type="doc">
      <dgm:prSet loTypeId="urn:microsoft.com/office/officeart/2005/8/layout/radial4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29D0CCC-8669-4E57-AC0F-A570E384CC8D}">
      <dgm:prSet phldrT="[Texte]"/>
      <dgm:spPr/>
      <dgm:t>
        <a:bodyPr/>
        <a:lstStyle/>
        <a:p>
          <a:r>
            <a:rPr lang="fr-FR" dirty="0"/>
            <a:t>Identité RH</a:t>
          </a:r>
        </a:p>
      </dgm:t>
    </dgm:pt>
    <dgm:pt modelId="{6F77C8CF-0419-4302-8E68-AC5DA4FD739A}" type="parTrans" cxnId="{94CE1E4A-262B-40EB-9B73-6D1190AFDE49}">
      <dgm:prSet/>
      <dgm:spPr/>
      <dgm:t>
        <a:bodyPr/>
        <a:lstStyle/>
        <a:p>
          <a:endParaRPr lang="fr-FR"/>
        </a:p>
      </dgm:t>
    </dgm:pt>
    <dgm:pt modelId="{03CDE4DF-47F0-4711-A73D-FD75FE1F429A}" type="sibTrans" cxnId="{94CE1E4A-262B-40EB-9B73-6D1190AFDE49}">
      <dgm:prSet/>
      <dgm:spPr/>
      <dgm:t>
        <a:bodyPr/>
        <a:lstStyle/>
        <a:p>
          <a:endParaRPr lang="fr-FR"/>
        </a:p>
      </dgm:t>
    </dgm:pt>
    <dgm:pt modelId="{16DD4DA4-9A2B-436A-A591-33F1A4682696}">
      <dgm:prSet phldrT="[Texte]"/>
      <dgm:spPr/>
      <dgm:t>
        <a:bodyPr/>
        <a:lstStyle/>
        <a:p>
          <a:r>
            <a:rPr lang="fr-FR" dirty="0"/>
            <a:t>Attractivité</a:t>
          </a:r>
        </a:p>
      </dgm:t>
    </dgm:pt>
    <dgm:pt modelId="{56D15642-A24C-4193-8121-1A14D932AC7C}" type="parTrans" cxnId="{A32F48D3-0C5E-4793-9BFE-243542B3BA70}">
      <dgm:prSet/>
      <dgm:spPr/>
      <dgm:t>
        <a:bodyPr/>
        <a:lstStyle/>
        <a:p>
          <a:endParaRPr lang="fr-FR"/>
        </a:p>
      </dgm:t>
    </dgm:pt>
    <dgm:pt modelId="{490A7C7E-0C17-4134-8333-EDDE0B8B7164}" type="sibTrans" cxnId="{A32F48D3-0C5E-4793-9BFE-243542B3BA70}">
      <dgm:prSet/>
      <dgm:spPr/>
      <dgm:t>
        <a:bodyPr/>
        <a:lstStyle/>
        <a:p>
          <a:endParaRPr lang="fr-FR"/>
        </a:p>
      </dgm:t>
    </dgm:pt>
    <dgm:pt modelId="{0A0143D4-7167-4FF7-82A7-4ABD31C5019B}">
      <dgm:prSet phldrT="[Texte]"/>
      <dgm:spPr/>
      <dgm:t>
        <a:bodyPr/>
        <a:lstStyle/>
        <a:p>
          <a:r>
            <a:rPr lang="fr-FR" dirty="0"/>
            <a:t>Réputation</a:t>
          </a:r>
        </a:p>
      </dgm:t>
    </dgm:pt>
    <dgm:pt modelId="{2E562F3E-4A1C-486C-B13B-DD17EC3DFA5F}" type="parTrans" cxnId="{1AD3CB5A-D2ED-4CA9-9B40-CBB7280B3E3E}">
      <dgm:prSet/>
      <dgm:spPr/>
      <dgm:t>
        <a:bodyPr/>
        <a:lstStyle/>
        <a:p>
          <a:endParaRPr lang="fr-FR"/>
        </a:p>
      </dgm:t>
    </dgm:pt>
    <dgm:pt modelId="{401AD74F-D7C5-4749-B4D5-B18FB4C5EC50}" type="sibTrans" cxnId="{1AD3CB5A-D2ED-4CA9-9B40-CBB7280B3E3E}">
      <dgm:prSet/>
      <dgm:spPr/>
      <dgm:t>
        <a:bodyPr/>
        <a:lstStyle/>
        <a:p>
          <a:endParaRPr lang="fr-FR"/>
        </a:p>
      </dgm:t>
    </dgm:pt>
    <dgm:pt modelId="{7E1FBB7F-06B9-4C45-B75F-F1FE83E2B549}">
      <dgm:prSet phldrT="[Texte]"/>
      <dgm:spPr/>
      <dgm:t>
        <a:bodyPr/>
        <a:lstStyle/>
        <a:p>
          <a:r>
            <a:rPr lang="fr-FR" dirty="0"/>
            <a:t>Engagement</a:t>
          </a:r>
        </a:p>
      </dgm:t>
    </dgm:pt>
    <dgm:pt modelId="{ED486B86-E917-407C-9DB8-032A706CCED7}" type="parTrans" cxnId="{3F71DE16-8FC0-4FC9-B6F9-629364441EA9}">
      <dgm:prSet/>
      <dgm:spPr/>
      <dgm:t>
        <a:bodyPr/>
        <a:lstStyle/>
        <a:p>
          <a:endParaRPr lang="fr-FR"/>
        </a:p>
      </dgm:t>
    </dgm:pt>
    <dgm:pt modelId="{191FB595-D275-42E9-ACAA-97D3F6A65F92}" type="sibTrans" cxnId="{3F71DE16-8FC0-4FC9-B6F9-629364441EA9}">
      <dgm:prSet/>
      <dgm:spPr/>
      <dgm:t>
        <a:bodyPr/>
        <a:lstStyle/>
        <a:p>
          <a:endParaRPr lang="fr-FR"/>
        </a:p>
      </dgm:t>
    </dgm:pt>
    <dgm:pt modelId="{1A3B4BAC-7468-424F-AC6E-D79EE20B802E}">
      <dgm:prSet phldrT="[Texte]"/>
      <dgm:spPr/>
      <dgm:t>
        <a:bodyPr/>
        <a:lstStyle/>
        <a:p>
          <a:r>
            <a:rPr lang="fr-FR" dirty="0"/>
            <a:t>Positionnement</a:t>
          </a:r>
        </a:p>
      </dgm:t>
    </dgm:pt>
    <dgm:pt modelId="{10DE5BAD-6A26-4D5C-856C-1FC29E609AC2}" type="parTrans" cxnId="{9BC753A9-F0CF-4D24-BBE2-6862F90D604A}">
      <dgm:prSet/>
      <dgm:spPr/>
      <dgm:t>
        <a:bodyPr/>
        <a:lstStyle/>
        <a:p>
          <a:endParaRPr lang="fr-FR"/>
        </a:p>
      </dgm:t>
    </dgm:pt>
    <dgm:pt modelId="{87910818-0C11-441D-ABD4-22C99A9C6634}" type="sibTrans" cxnId="{9BC753A9-F0CF-4D24-BBE2-6862F90D604A}">
      <dgm:prSet/>
      <dgm:spPr/>
      <dgm:t>
        <a:bodyPr/>
        <a:lstStyle/>
        <a:p>
          <a:endParaRPr lang="fr-FR"/>
        </a:p>
      </dgm:t>
    </dgm:pt>
    <dgm:pt modelId="{1BE5C85B-2306-4732-BA10-4426A1080AF8}" type="pres">
      <dgm:prSet presAssocID="{19F5445B-25BA-4415-A91A-3808FC0985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F942D9-26F4-428F-984D-17428C92CDEA}" type="pres">
      <dgm:prSet presAssocID="{B29D0CCC-8669-4E57-AC0F-A570E384CC8D}" presName="centerShape" presStyleLbl="node0" presStyleIdx="0" presStyleCnt="1"/>
      <dgm:spPr/>
      <dgm:t>
        <a:bodyPr/>
        <a:lstStyle/>
        <a:p>
          <a:endParaRPr lang="fr-FR"/>
        </a:p>
      </dgm:t>
    </dgm:pt>
    <dgm:pt modelId="{FDE4F6DF-FE58-4CE2-A072-FFCC373FD357}" type="pres">
      <dgm:prSet presAssocID="{56D15642-A24C-4193-8121-1A14D932AC7C}" presName="parTrans" presStyleLbl="bgSibTrans2D1" presStyleIdx="0" presStyleCnt="4"/>
      <dgm:spPr/>
      <dgm:t>
        <a:bodyPr/>
        <a:lstStyle/>
        <a:p>
          <a:endParaRPr lang="fr-FR"/>
        </a:p>
      </dgm:t>
    </dgm:pt>
    <dgm:pt modelId="{5F28B0D0-826D-443D-AE95-90F10A86E733}" type="pres">
      <dgm:prSet presAssocID="{16DD4DA4-9A2B-436A-A591-33F1A46826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006DAB-7001-47D4-A52B-7C19995000B8}" type="pres">
      <dgm:prSet presAssocID="{2E562F3E-4A1C-486C-B13B-DD17EC3DFA5F}" presName="parTrans" presStyleLbl="bgSibTrans2D1" presStyleIdx="1" presStyleCnt="4"/>
      <dgm:spPr/>
      <dgm:t>
        <a:bodyPr/>
        <a:lstStyle/>
        <a:p>
          <a:endParaRPr lang="fr-FR"/>
        </a:p>
      </dgm:t>
    </dgm:pt>
    <dgm:pt modelId="{A2CC166E-2115-445F-B851-A1E9F5F24622}" type="pres">
      <dgm:prSet presAssocID="{0A0143D4-7167-4FF7-82A7-4ABD31C501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E81861-DF11-4F52-B05E-1823F17F72C8}" type="pres">
      <dgm:prSet presAssocID="{ED486B86-E917-407C-9DB8-032A706CCED7}" presName="parTrans" presStyleLbl="bgSibTrans2D1" presStyleIdx="2" presStyleCnt="4"/>
      <dgm:spPr/>
      <dgm:t>
        <a:bodyPr/>
        <a:lstStyle/>
        <a:p>
          <a:endParaRPr lang="fr-FR"/>
        </a:p>
      </dgm:t>
    </dgm:pt>
    <dgm:pt modelId="{57D90FD4-0886-410A-A4CE-453BE7A12AAA}" type="pres">
      <dgm:prSet presAssocID="{7E1FBB7F-06B9-4C45-B75F-F1FE83E2B549}" presName="node" presStyleLbl="node1" presStyleIdx="2" presStyleCnt="4" custRadScaleRad="100039" custRadScaleInc="-1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158270-02E8-44EF-9FEC-C109ACA362B0}" type="pres">
      <dgm:prSet presAssocID="{10DE5BAD-6A26-4D5C-856C-1FC29E609AC2}" presName="parTrans" presStyleLbl="bgSibTrans2D1" presStyleIdx="3" presStyleCnt="4"/>
      <dgm:spPr/>
      <dgm:t>
        <a:bodyPr/>
        <a:lstStyle/>
        <a:p>
          <a:endParaRPr lang="fr-FR"/>
        </a:p>
      </dgm:t>
    </dgm:pt>
    <dgm:pt modelId="{F8CFD469-B704-4C53-B696-CEEDDE57A61B}" type="pres">
      <dgm:prSet presAssocID="{1A3B4BAC-7468-424F-AC6E-D79EE20B80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5C1F33-59F3-4489-B685-C53A16FC9BE4}" type="presOf" srcId="{10DE5BAD-6A26-4D5C-856C-1FC29E609AC2}" destId="{42158270-02E8-44EF-9FEC-C109ACA362B0}" srcOrd="0" destOrd="0" presId="urn:microsoft.com/office/officeart/2005/8/layout/radial4"/>
    <dgm:cxn modelId="{636A54C4-F244-4B2F-9C14-2FB6CCF967D8}" type="presOf" srcId="{B29D0CCC-8669-4E57-AC0F-A570E384CC8D}" destId="{88F942D9-26F4-428F-984D-17428C92CDEA}" srcOrd="0" destOrd="0" presId="urn:microsoft.com/office/officeart/2005/8/layout/radial4"/>
    <dgm:cxn modelId="{C18F1E5C-570D-44B1-83D1-EE969FD7C2CA}" type="presOf" srcId="{0A0143D4-7167-4FF7-82A7-4ABD31C5019B}" destId="{A2CC166E-2115-445F-B851-A1E9F5F24622}" srcOrd="0" destOrd="0" presId="urn:microsoft.com/office/officeart/2005/8/layout/radial4"/>
    <dgm:cxn modelId="{8A155EE8-E68D-47CE-BBB1-6C1A301C18A4}" type="presOf" srcId="{ED486B86-E917-407C-9DB8-032A706CCED7}" destId="{1AE81861-DF11-4F52-B05E-1823F17F72C8}" srcOrd="0" destOrd="0" presId="urn:microsoft.com/office/officeart/2005/8/layout/radial4"/>
    <dgm:cxn modelId="{3A0F755F-7809-4762-95F7-319C2D3ADAA2}" type="presOf" srcId="{16DD4DA4-9A2B-436A-A591-33F1A4682696}" destId="{5F28B0D0-826D-443D-AE95-90F10A86E733}" srcOrd="0" destOrd="0" presId="urn:microsoft.com/office/officeart/2005/8/layout/radial4"/>
    <dgm:cxn modelId="{56902B83-D8A7-4871-9E05-88F30C1DB626}" type="presOf" srcId="{7E1FBB7F-06B9-4C45-B75F-F1FE83E2B549}" destId="{57D90FD4-0886-410A-A4CE-453BE7A12AAA}" srcOrd="0" destOrd="0" presId="urn:microsoft.com/office/officeart/2005/8/layout/radial4"/>
    <dgm:cxn modelId="{1AD3CB5A-D2ED-4CA9-9B40-CBB7280B3E3E}" srcId="{B29D0CCC-8669-4E57-AC0F-A570E384CC8D}" destId="{0A0143D4-7167-4FF7-82A7-4ABD31C5019B}" srcOrd="1" destOrd="0" parTransId="{2E562F3E-4A1C-486C-B13B-DD17EC3DFA5F}" sibTransId="{401AD74F-D7C5-4749-B4D5-B18FB4C5EC50}"/>
    <dgm:cxn modelId="{069DAB57-BF1C-4CA5-A5F3-6528010D2ACC}" type="presOf" srcId="{1A3B4BAC-7468-424F-AC6E-D79EE20B802E}" destId="{F8CFD469-B704-4C53-B696-CEEDDE57A61B}" srcOrd="0" destOrd="0" presId="urn:microsoft.com/office/officeart/2005/8/layout/radial4"/>
    <dgm:cxn modelId="{A32F48D3-0C5E-4793-9BFE-243542B3BA70}" srcId="{B29D0CCC-8669-4E57-AC0F-A570E384CC8D}" destId="{16DD4DA4-9A2B-436A-A591-33F1A4682696}" srcOrd="0" destOrd="0" parTransId="{56D15642-A24C-4193-8121-1A14D932AC7C}" sibTransId="{490A7C7E-0C17-4134-8333-EDDE0B8B7164}"/>
    <dgm:cxn modelId="{FA33A78C-8D84-4972-844D-3549FBA74E5D}" type="presOf" srcId="{56D15642-A24C-4193-8121-1A14D932AC7C}" destId="{FDE4F6DF-FE58-4CE2-A072-FFCC373FD357}" srcOrd="0" destOrd="0" presId="urn:microsoft.com/office/officeart/2005/8/layout/radial4"/>
    <dgm:cxn modelId="{0DA11B12-8271-4A81-A008-625EDB3BAA79}" type="presOf" srcId="{2E562F3E-4A1C-486C-B13B-DD17EC3DFA5F}" destId="{85006DAB-7001-47D4-A52B-7C19995000B8}" srcOrd="0" destOrd="0" presId="urn:microsoft.com/office/officeart/2005/8/layout/radial4"/>
    <dgm:cxn modelId="{9BC753A9-F0CF-4D24-BBE2-6862F90D604A}" srcId="{B29D0CCC-8669-4E57-AC0F-A570E384CC8D}" destId="{1A3B4BAC-7468-424F-AC6E-D79EE20B802E}" srcOrd="3" destOrd="0" parTransId="{10DE5BAD-6A26-4D5C-856C-1FC29E609AC2}" sibTransId="{87910818-0C11-441D-ABD4-22C99A9C6634}"/>
    <dgm:cxn modelId="{6D52DD4C-BAFA-4F73-AE6B-CE1D9F3BDB64}" type="presOf" srcId="{19F5445B-25BA-4415-A91A-3808FC09856B}" destId="{1BE5C85B-2306-4732-BA10-4426A1080AF8}" srcOrd="0" destOrd="0" presId="urn:microsoft.com/office/officeart/2005/8/layout/radial4"/>
    <dgm:cxn modelId="{94CE1E4A-262B-40EB-9B73-6D1190AFDE49}" srcId="{19F5445B-25BA-4415-A91A-3808FC09856B}" destId="{B29D0CCC-8669-4E57-AC0F-A570E384CC8D}" srcOrd="0" destOrd="0" parTransId="{6F77C8CF-0419-4302-8E68-AC5DA4FD739A}" sibTransId="{03CDE4DF-47F0-4711-A73D-FD75FE1F429A}"/>
    <dgm:cxn modelId="{3F71DE16-8FC0-4FC9-B6F9-629364441EA9}" srcId="{B29D0CCC-8669-4E57-AC0F-A570E384CC8D}" destId="{7E1FBB7F-06B9-4C45-B75F-F1FE83E2B549}" srcOrd="2" destOrd="0" parTransId="{ED486B86-E917-407C-9DB8-032A706CCED7}" sibTransId="{191FB595-D275-42E9-ACAA-97D3F6A65F92}"/>
    <dgm:cxn modelId="{9FC335B2-F6F5-4F70-A8F0-DE474709E8F7}" type="presParOf" srcId="{1BE5C85B-2306-4732-BA10-4426A1080AF8}" destId="{88F942D9-26F4-428F-984D-17428C92CDEA}" srcOrd="0" destOrd="0" presId="urn:microsoft.com/office/officeart/2005/8/layout/radial4"/>
    <dgm:cxn modelId="{81B73D1C-9EF4-40AF-AFA7-A01332E71674}" type="presParOf" srcId="{1BE5C85B-2306-4732-BA10-4426A1080AF8}" destId="{FDE4F6DF-FE58-4CE2-A072-FFCC373FD357}" srcOrd="1" destOrd="0" presId="urn:microsoft.com/office/officeart/2005/8/layout/radial4"/>
    <dgm:cxn modelId="{8813EA74-CBF7-4607-89BD-12883117F33F}" type="presParOf" srcId="{1BE5C85B-2306-4732-BA10-4426A1080AF8}" destId="{5F28B0D0-826D-443D-AE95-90F10A86E733}" srcOrd="2" destOrd="0" presId="urn:microsoft.com/office/officeart/2005/8/layout/radial4"/>
    <dgm:cxn modelId="{1C56606D-4A30-48B5-90B3-FE24DCD21861}" type="presParOf" srcId="{1BE5C85B-2306-4732-BA10-4426A1080AF8}" destId="{85006DAB-7001-47D4-A52B-7C19995000B8}" srcOrd="3" destOrd="0" presId="urn:microsoft.com/office/officeart/2005/8/layout/radial4"/>
    <dgm:cxn modelId="{50C44B19-B95A-456D-AED1-0EBD8698D2E7}" type="presParOf" srcId="{1BE5C85B-2306-4732-BA10-4426A1080AF8}" destId="{A2CC166E-2115-445F-B851-A1E9F5F24622}" srcOrd="4" destOrd="0" presId="urn:microsoft.com/office/officeart/2005/8/layout/radial4"/>
    <dgm:cxn modelId="{C4390513-F4DB-4003-8725-06BB56FA8325}" type="presParOf" srcId="{1BE5C85B-2306-4732-BA10-4426A1080AF8}" destId="{1AE81861-DF11-4F52-B05E-1823F17F72C8}" srcOrd="5" destOrd="0" presId="urn:microsoft.com/office/officeart/2005/8/layout/radial4"/>
    <dgm:cxn modelId="{06851454-57CA-48E4-BF22-689C82072787}" type="presParOf" srcId="{1BE5C85B-2306-4732-BA10-4426A1080AF8}" destId="{57D90FD4-0886-410A-A4CE-453BE7A12AAA}" srcOrd="6" destOrd="0" presId="urn:microsoft.com/office/officeart/2005/8/layout/radial4"/>
    <dgm:cxn modelId="{B258E078-E694-4425-88F2-9FF1DECBA2DC}" type="presParOf" srcId="{1BE5C85B-2306-4732-BA10-4426A1080AF8}" destId="{42158270-02E8-44EF-9FEC-C109ACA362B0}" srcOrd="7" destOrd="0" presId="urn:microsoft.com/office/officeart/2005/8/layout/radial4"/>
    <dgm:cxn modelId="{0FFE835E-19BC-45C0-9718-37136D4060CB}" type="presParOf" srcId="{1BE5C85B-2306-4732-BA10-4426A1080AF8}" destId="{F8CFD469-B704-4C53-B696-CEEDDE57A61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64F89-F6CC-4BAA-83CA-F4D549FAFB88}">
      <dsp:nvSpPr>
        <dsp:cNvPr id="0" name=""/>
        <dsp:cNvSpPr/>
      </dsp:nvSpPr>
      <dsp:spPr>
        <a:xfrm>
          <a:off x="1975441" y="373425"/>
          <a:ext cx="3029698" cy="29847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/>
            <a:t>On recrute </a:t>
          </a:r>
          <a:br>
            <a:rPr lang="fr-FR" sz="2000" b="1" i="1" kern="1200" dirty="0"/>
          </a:br>
          <a:r>
            <a:rPr lang="fr-FR" sz="2000" b="1" i="1" kern="1200" dirty="0"/>
            <a:t>par les compétences et </a:t>
          </a:r>
          <a:r>
            <a:rPr lang="fr-FR" sz="2000" b="1" kern="1200" cap="small" dirty="0"/>
            <a:t>l’expérience</a:t>
          </a:r>
          <a:r>
            <a:rPr lang="fr-FR" sz="2000" b="1" i="1" kern="1200" dirty="0"/>
            <a:t>…</a:t>
          </a:r>
          <a:br>
            <a:rPr lang="fr-FR" sz="2000" b="1" i="1" kern="1200" dirty="0"/>
          </a:br>
          <a:r>
            <a:rPr lang="fr-FR" sz="2000" b="1" i="1" kern="1200" dirty="0"/>
            <a:t/>
          </a:r>
          <a:br>
            <a:rPr lang="fr-FR" sz="2000" b="1" i="1" kern="1200" dirty="0"/>
          </a:br>
          <a:r>
            <a:rPr lang="fr-FR" sz="2000" b="1" i="1" kern="1200" dirty="0"/>
            <a:t>Ils réussissent </a:t>
          </a:r>
          <a:br>
            <a:rPr lang="fr-FR" sz="2000" b="1" i="1" kern="1200" dirty="0"/>
          </a:br>
          <a:r>
            <a:rPr lang="fr-FR" sz="2000" b="1" i="1" kern="1200" dirty="0"/>
            <a:t>par leur </a:t>
          </a:r>
          <a:r>
            <a:rPr lang="fr-FR" sz="2000" b="1" kern="1200" cap="small" dirty="0"/>
            <a:t>comportements </a:t>
          </a:r>
          <a:r>
            <a:rPr lang="fr-FR" sz="2000" b="1" i="1" kern="1200" dirty="0"/>
            <a:t>et leurs </a:t>
          </a:r>
          <a:r>
            <a:rPr lang="fr-FR" sz="2000" b="1" kern="1200" cap="small" dirty="0"/>
            <a:t>attitudes</a:t>
          </a:r>
          <a:endParaRPr lang="fr-FR" sz="2000" kern="1200" dirty="0"/>
        </a:p>
      </dsp:txBody>
      <dsp:txXfrm>
        <a:off x="2419130" y="810527"/>
        <a:ext cx="2142320" cy="2110518"/>
      </dsp:txXfrm>
    </dsp:sp>
    <dsp:sp modelId="{7A2A9024-F1FF-48D6-ACA8-74366888AA20}">
      <dsp:nvSpPr>
        <dsp:cNvPr id="0" name=""/>
        <dsp:cNvSpPr/>
      </dsp:nvSpPr>
      <dsp:spPr>
        <a:xfrm rot="19426361">
          <a:off x="2175300" y="3455932"/>
          <a:ext cx="921472" cy="568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B77ED-A5A7-478A-BF5E-A39265824657}">
      <dsp:nvSpPr>
        <dsp:cNvPr id="0" name=""/>
        <dsp:cNvSpPr/>
      </dsp:nvSpPr>
      <dsp:spPr>
        <a:xfrm>
          <a:off x="0" y="2970105"/>
          <a:ext cx="2098588" cy="1678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Recruter autrement</a:t>
          </a:r>
        </a:p>
      </dsp:txBody>
      <dsp:txXfrm>
        <a:off x="49172" y="3019277"/>
        <a:ext cx="2000244" cy="1580526"/>
      </dsp:txXfrm>
    </dsp:sp>
    <dsp:sp modelId="{20511A42-6A87-4AE1-880B-3ED1DB58B5B6}">
      <dsp:nvSpPr>
        <dsp:cNvPr id="0" name=""/>
        <dsp:cNvSpPr/>
      </dsp:nvSpPr>
      <dsp:spPr>
        <a:xfrm rot="2372342">
          <a:off x="4008064" y="3340746"/>
          <a:ext cx="921617" cy="629576"/>
        </a:xfrm>
        <a:prstGeom prst="rightArrow">
          <a:avLst/>
        </a:prstGeom>
        <a:solidFill>
          <a:schemeClr val="accent2">
            <a:hueOff val="8603113"/>
            <a:satOff val="-72485"/>
            <a:lumOff val="-1196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341FCA-1184-47ED-9C38-9B42A7BE426B}">
      <dsp:nvSpPr>
        <dsp:cNvPr id="0" name=""/>
        <dsp:cNvSpPr/>
      </dsp:nvSpPr>
      <dsp:spPr>
        <a:xfrm>
          <a:off x="4900351" y="2970105"/>
          <a:ext cx="2098588" cy="1678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603113"/>
                <a:satOff val="-72485"/>
                <a:lumOff val="-1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603113"/>
                <a:satOff val="-72485"/>
                <a:lumOff val="-1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603113"/>
                <a:satOff val="-72485"/>
                <a:lumOff val="-1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Créer les conditions de motivation et de l’engagement</a:t>
          </a:r>
        </a:p>
      </dsp:txBody>
      <dsp:txXfrm>
        <a:off x="4949523" y="3019277"/>
        <a:ext cx="2000244" cy="1580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942D9-26F4-428F-984D-17428C92CDEA}">
      <dsp:nvSpPr>
        <dsp:cNvPr id="0" name=""/>
        <dsp:cNvSpPr/>
      </dsp:nvSpPr>
      <dsp:spPr>
        <a:xfrm>
          <a:off x="4112261" y="1879399"/>
          <a:ext cx="1793571" cy="179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/>
            <a:t>Identité RH</a:t>
          </a:r>
        </a:p>
      </dsp:txBody>
      <dsp:txXfrm>
        <a:off x="4374923" y="2142061"/>
        <a:ext cx="1268247" cy="1268247"/>
      </dsp:txXfrm>
    </dsp:sp>
    <dsp:sp modelId="{FDE4F6DF-FE58-4CE2-A072-FFCC373FD357}">
      <dsp:nvSpPr>
        <dsp:cNvPr id="0" name=""/>
        <dsp:cNvSpPr/>
      </dsp:nvSpPr>
      <dsp:spPr>
        <a:xfrm rot="11700000">
          <a:off x="2754852" y="2095532"/>
          <a:ext cx="1335634" cy="511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28B0D0-826D-443D-AE95-90F10A86E733}">
      <dsp:nvSpPr>
        <dsp:cNvPr id="0" name=""/>
        <dsp:cNvSpPr/>
      </dsp:nvSpPr>
      <dsp:spPr>
        <a:xfrm>
          <a:off x="1925661" y="1496715"/>
          <a:ext cx="1703892" cy="1363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Attractivité</a:t>
          </a:r>
        </a:p>
      </dsp:txBody>
      <dsp:txXfrm>
        <a:off x="1965585" y="1536639"/>
        <a:ext cx="1624044" cy="1283266"/>
      </dsp:txXfrm>
    </dsp:sp>
    <dsp:sp modelId="{85006DAB-7001-47D4-A52B-7C19995000B8}">
      <dsp:nvSpPr>
        <dsp:cNvPr id="0" name=""/>
        <dsp:cNvSpPr/>
      </dsp:nvSpPr>
      <dsp:spPr>
        <a:xfrm rot="14700000">
          <a:off x="3647147" y="1032137"/>
          <a:ext cx="1335634" cy="511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867704"/>
            <a:satOff val="-24162"/>
            <a:lumOff val="-3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CC166E-2115-445F-B851-A1E9F5F24622}">
      <dsp:nvSpPr>
        <dsp:cNvPr id="0" name=""/>
        <dsp:cNvSpPr/>
      </dsp:nvSpPr>
      <dsp:spPr>
        <a:xfrm>
          <a:off x="3180786" y="915"/>
          <a:ext cx="1703892" cy="1363114"/>
        </a:xfrm>
        <a:prstGeom prst="roundRect">
          <a:avLst>
            <a:gd name="adj" fmla="val 10000"/>
          </a:avLst>
        </a:prstGeom>
        <a:solidFill>
          <a:schemeClr val="accent2">
            <a:hueOff val="2867704"/>
            <a:satOff val="-24162"/>
            <a:lumOff val="-39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Réputation</a:t>
          </a:r>
        </a:p>
      </dsp:txBody>
      <dsp:txXfrm>
        <a:off x="3220710" y="40839"/>
        <a:ext cx="1624044" cy="1283266"/>
      </dsp:txXfrm>
    </dsp:sp>
    <dsp:sp modelId="{1AE81861-DF11-4F52-B05E-1823F17F72C8}">
      <dsp:nvSpPr>
        <dsp:cNvPr id="0" name=""/>
        <dsp:cNvSpPr/>
      </dsp:nvSpPr>
      <dsp:spPr>
        <a:xfrm rot="17666273">
          <a:off x="5023067" y="1029915"/>
          <a:ext cx="1326748" cy="511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5735409"/>
            <a:satOff val="-48323"/>
            <a:lumOff val="-79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D90FD4-0886-410A-A4CE-453BE7A12AAA}">
      <dsp:nvSpPr>
        <dsp:cNvPr id="0" name=""/>
        <dsp:cNvSpPr/>
      </dsp:nvSpPr>
      <dsp:spPr>
        <a:xfrm>
          <a:off x="5108936" y="0"/>
          <a:ext cx="1703892" cy="1363114"/>
        </a:xfrm>
        <a:prstGeom prst="roundRect">
          <a:avLst>
            <a:gd name="adj" fmla="val 10000"/>
          </a:avLst>
        </a:prstGeom>
        <a:solidFill>
          <a:schemeClr val="accent2">
            <a:hueOff val="5735409"/>
            <a:satOff val="-48323"/>
            <a:lumOff val="-79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Engagement</a:t>
          </a:r>
        </a:p>
      </dsp:txBody>
      <dsp:txXfrm>
        <a:off x="5148860" y="39924"/>
        <a:ext cx="1624044" cy="1283266"/>
      </dsp:txXfrm>
    </dsp:sp>
    <dsp:sp modelId="{42158270-02E8-44EF-9FEC-C109ACA362B0}">
      <dsp:nvSpPr>
        <dsp:cNvPr id="0" name=""/>
        <dsp:cNvSpPr/>
      </dsp:nvSpPr>
      <dsp:spPr>
        <a:xfrm rot="20700000">
          <a:off x="5927606" y="2095532"/>
          <a:ext cx="1335634" cy="511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8603113"/>
            <a:satOff val="-72485"/>
            <a:lumOff val="-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CFD469-B704-4C53-B696-CEEDDE57A61B}">
      <dsp:nvSpPr>
        <dsp:cNvPr id="0" name=""/>
        <dsp:cNvSpPr/>
      </dsp:nvSpPr>
      <dsp:spPr>
        <a:xfrm>
          <a:off x="6388539" y="1496715"/>
          <a:ext cx="1703892" cy="1363114"/>
        </a:xfrm>
        <a:prstGeom prst="roundRect">
          <a:avLst>
            <a:gd name="adj" fmla="val 10000"/>
          </a:avLst>
        </a:prstGeom>
        <a:solidFill>
          <a:schemeClr val="accent2">
            <a:hueOff val="8603113"/>
            <a:satOff val="-72485"/>
            <a:lumOff val="-1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Positionnement</a:t>
          </a:r>
        </a:p>
      </dsp:txBody>
      <dsp:txXfrm>
        <a:off x="6428463" y="1536639"/>
        <a:ext cx="1624044" cy="1283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65441" cy="513274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05225" y="0"/>
            <a:ext cx="3065441" cy="513274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ED01D0CF-6785-4392-86E5-0ED88C85B81F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34043"/>
            <a:ext cx="3065441" cy="51327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05225" y="9734043"/>
            <a:ext cx="3065441" cy="51327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770CBE44-93E8-46C9-AB7D-88B9BBF0CF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85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4669" cy="514146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06012" y="0"/>
            <a:ext cx="3064669" cy="514146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9FD9D53C-B3A8-42B6-885D-C0051F63A206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279525"/>
            <a:ext cx="4614863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3" tIns="47306" rIns="94613" bIns="4730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7232" y="4931525"/>
            <a:ext cx="5657850" cy="4034878"/>
          </a:xfrm>
          <a:prstGeom prst="rect">
            <a:avLst/>
          </a:prstGeom>
        </p:spPr>
        <p:txBody>
          <a:bodyPr vert="horz" lIns="94613" tIns="47306" rIns="94613" bIns="4730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733170"/>
            <a:ext cx="3064669" cy="514145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06012" y="9733170"/>
            <a:ext cx="3064669" cy="514145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D0F936CA-D8FE-4971-997E-77306F2A2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42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936CA-D8FE-4971-997E-77306F2A24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7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936CA-D8FE-4971-997E-77306F2A24C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64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FE2-4372-4A46-A460-DCCDD5C2F37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50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936CA-D8FE-4971-997E-77306F2A24C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47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936CA-D8FE-4971-997E-77306F2A24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76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936CA-D8FE-4971-997E-77306F2A24C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86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936CA-D8FE-4971-997E-77306F2A24C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67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D008C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50D647-7338-417E-B34B-C4E34F7B6C4C}"/>
              </a:ext>
            </a:extLst>
          </p:cNvPr>
          <p:cNvSpPr txBox="1">
            <a:spLocks/>
          </p:cNvSpPr>
          <p:nvPr userDrawn="1"/>
        </p:nvSpPr>
        <p:spPr>
          <a:xfrm>
            <a:off x="1" y="226232"/>
            <a:ext cx="9143999" cy="665021"/>
          </a:xfrm>
          <a:prstGeom prst="rect">
            <a:avLst/>
          </a:prstGeom>
          <a:solidFill>
            <a:srgbClr val="EC008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sm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588" indent="-1588" algn="ctr"/>
            <a:r>
              <a:rPr lang="fr-FR" sz="300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7944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3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5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9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>
            <a:lvl1pPr>
              <a:defRPr sz="4714" b="1" cap="small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209331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263"/>
            </a:lvl2pPr>
            <a:lvl3pPr>
              <a:defRPr sz="1885"/>
            </a:lvl3pPr>
            <a:lvl4pPr>
              <a:defRPr sz="1697"/>
            </a:lvl4pPr>
            <a:lvl5pPr>
              <a:defRPr sz="1697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C53C-2ED4-4A23-B581-6804D7FA46B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05880" y="6348391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85E9FC3-CA20-4B31-9621-0952C979DC9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67544" y="1124744"/>
            <a:ext cx="8280400" cy="720080"/>
          </a:xfrm>
        </p:spPr>
        <p:txBody>
          <a:bodyPr>
            <a:noAutofit/>
          </a:bodyPr>
          <a:lstStyle>
            <a:lvl1pPr>
              <a:buNone/>
              <a:defRPr sz="3017" b="1">
                <a:solidFill>
                  <a:srgbClr val="FF6600"/>
                </a:solidFill>
              </a:defRPr>
            </a:lvl1pPr>
            <a:lvl2pPr>
              <a:buNone/>
              <a:defRPr sz="2640" b="1">
                <a:solidFill>
                  <a:srgbClr val="7030A0"/>
                </a:solidFill>
              </a:defRPr>
            </a:lvl2pPr>
            <a:lvl3pPr>
              <a:buNone/>
              <a:defRPr sz="2263" b="1">
                <a:solidFill>
                  <a:srgbClr val="7030A0"/>
                </a:solidFill>
              </a:defRPr>
            </a:lvl3pPr>
            <a:lvl4pPr>
              <a:buNone/>
              <a:defRPr sz="1885" b="1">
                <a:solidFill>
                  <a:srgbClr val="7030A0"/>
                </a:solidFill>
              </a:defRPr>
            </a:lvl4pPr>
            <a:lvl5pPr>
              <a:buNone/>
              <a:defRPr sz="1885" b="1">
                <a:solidFill>
                  <a:srgbClr val="7030A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475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>
            <a:lvl1pPr>
              <a:defRPr sz="4714" b="1" cap="small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209331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263"/>
            </a:lvl2pPr>
            <a:lvl3pPr>
              <a:defRPr sz="1885"/>
            </a:lvl3pPr>
            <a:lvl4pPr>
              <a:defRPr sz="1697"/>
            </a:lvl4pPr>
            <a:lvl5pPr>
              <a:defRPr sz="1697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C53C-2ED4-4A23-B581-6804D7FA46B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05880" y="6348391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85E9FC3-CA20-4B31-9621-0952C979DC9E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67544" y="1124744"/>
            <a:ext cx="8280400" cy="720080"/>
          </a:xfrm>
        </p:spPr>
        <p:txBody>
          <a:bodyPr>
            <a:noAutofit/>
          </a:bodyPr>
          <a:lstStyle>
            <a:lvl1pPr>
              <a:buNone/>
              <a:defRPr sz="3017" b="1">
                <a:solidFill>
                  <a:srgbClr val="FF6600"/>
                </a:solidFill>
              </a:defRPr>
            </a:lvl1pPr>
            <a:lvl2pPr>
              <a:buNone/>
              <a:defRPr sz="2640" b="1">
                <a:solidFill>
                  <a:srgbClr val="7030A0"/>
                </a:solidFill>
              </a:defRPr>
            </a:lvl2pPr>
            <a:lvl3pPr>
              <a:buNone/>
              <a:defRPr sz="2263" b="1">
                <a:solidFill>
                  <a:srgbClr val="7030A0"/>
                </a:solidFill>
              </a:defRPr>
            </a:lvl3pPr>
            <a:lvl4pPr>
              <a:buNone/>
              <a:defRPr sz="1885" b="1">
                <a:solidFill>
                  <a:srgbClr val="7030A0"/>
                </a:solidFill>
              </a:defRPr>
            </a:lvl4pPr>
            <a:lvl5pPr>
              <a:buNone/>
              <a:defRPr sz="1885" b="1">
                <a:solidFill>
                  <a:srgbClr val="7030A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494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6232"/>
            <a:ext cx="9143999" cy="665021"/>
          </a:xfrm>
          <a:solidFill>
            <a:srgbClr val="EC008C"/>
          </a:solidFill>
        </p:spPr>
        <p:txBody>
          <a:bodyPr>
            <a:normAutofit/>
          </a:bodyPr>
          <a:lstStyle>
            <a:lvl1pPr>
              <a:defRPr lang="en-US" sz="3000" b="1" cap="small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588" lvl="0" indent="-1588" algn="ctr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3200" b="1" cap="small" baseline="0">
                <a:solidFill>
                  <a:srgbClr val="ED008C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23EEB9-382A-4E3B-B773-F6AC8171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960C74-A99D-43B7-A55D-F20FA888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888D90-D4E0-4C5A-9F64-829828CC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B2759C-2F99-4A8D-ABDE-097F220993F0}"/>
              </a:ext>
            </a:extLst>
          </p:cNvPr>
          <p:cNvSpPr txBox="1">
            <a:spLocks/>
          </p:cNvSpPr>
          <p:nvPr userDrawn="1"/>
        </p:nvSpPr>
        <p:spPr>
          <a:xfrm>
            <a:off x="1" y="226232"/>
            <a:ext cx="9143999" cy="665021"/>
          </a:xfrm>
          <a:prstGeom prst="rect">
            <a:avLst/>
          </a:prstGeom>
          <a:solidFill>
            <a:srgbClr val="EC008C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sm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588" indent="-1588" algn="ctr"/>
            <a:r>
              <a:rPr lang="fr-FR"/>
              <a:t>Modifiez le style du titre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2627B4-ED94-4AE3-B496-602AF46A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5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7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0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E07020-7C8E-4901-8E28-9CFD3767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232"/>
            <a:ext cx="9143999" cy="665021"/>
          </a:xfrm>
          <a:solidFill>
            <a:srgbClr val="EC008C"/>
          </a:solidFill>
        </p:spPr>
        <p:txBody>
          <a:bodyPr>
            <a:normAutofit/>
          </a:bodyPr>
          <a:lstStyle>
            <a:lvl1pPr>
              <a:defRPr lang="en-US" sz="3000" b="1" cap="small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588" lvl="0" indent="-1588" algn="ctr"/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9E784A-DC44-4A91-8234-0BA6BC79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232"/>
            <a:ext cx="9143999" cy="665021"/>
          </a:xfrm>
          <a:solidFill>
            <a:srgbClr val="EC008C"/>
          </a:solidFill>
        </p:spPr>
        <p:txBody>
          <a:bodyPr/>
          <a:lstStyle>
            <a:lvl1pPr>
              <a:defRPr lang="en-US" b="1" cap="small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588" lvl="0" indent="-1588" algn="ctr"/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0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DC95CD-5AE6-43CB-AC4A-9EC58DE7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232"/>
            <a:ext cx="9143999" cy="665021"/>
          </a:xfrm>
          <a:solidFill>
            <a:srgbClr val="EC008C"/>
          </a:solidFill>
        </p:spPr>
        <p:txBody>
          <a:bodyPr>
            <a:normAutofit/>
          </a:bodyPr>
          <a:lstStyle>
            <a:lvl1pPr>
              <a:defRPr lang="en-US" sz="3000" b="1" cap="small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588" lvl="0" indent="-1588" algn="ctr"/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2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6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8095-1A35-4535-AEAC-B782C932D4F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5544-9139-4EE4-BE56-EEF85CF8BE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77550"/>
          <a:stretch/>
        </p:blipFill>
        <p:spPr>
          <a:xfrm>
            <a:off x="0" y="6318337"/>
            <a:ext cx="9143999" cy="5338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51" y="6347880"/>
            <a:ext cx="718098" cy="474746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965960" y="6408488"/>
            <a:ext cx="637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cap="small" baseline="0" dirty="0">
                <a:solidFill>
                  <a:srgbClr val="EC008B"/>
                </a:solidFill>
              </a:rPr>
              <a:t>Recruter et fidéliser vos collaborateurs</a:t>
            </a:r>
          </a:p>
        </p:txBody>
      </p:sp>
    </p:spTree>
    <p:extLst>
      <p:ext uri="{BB962C8B-B14F-4D97-AF65-F5344CB8AC3E}">
        <p14:creationId xmlns:p14="http://schemas.microsoft.com/office/powerpoint/2010/main" val="312577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24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10" r:id="rId13"/>
    <p:sldLayoutId id="214748372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43D2BC-036E-40F7-B680-642B7CD3B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71710"/>
            <a:ext cx="9144001" cy="3043773"/>
          </a:xfrm>
          <a:prstGeom prst="rect">
            <a:avLst/>
          </a:prstGeom>
        </p:spPr>
      </p:pic>
      <p:sp>
        <p:nvSpPr>
          <p:cNvPr id="9" name="Titre 4">
            <a:extLst>
              <a:ext uri="{FF2B5EF4-FFF2-40B4-BE49-F238E27FC236}">
                <a16:creationId xmlns:a16="http://schemas.microsoft.com/office/drawing/2014/main" id="{0944DC4C-9F4D-42FA-B1F4-12424FF425F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63856" y="4192942"/>
            <a:ext cx="5280144" cy="2387601"/>
          </a:xfrm>
        </p:spPr>
        <p:txBody>
          <a:bodyPr>
            <a:normAutofit/>
          </a:bodyPr>
          <a:lstStyle/>
          <a:p>
            <a:pPr algn="l"/>
            <a:r>
              <a:rPr lang="fr-FR" sz="5000" b="1" cap="small" dirty="0">
                <a:solidFill>
                  <a:srgbClr val="ED008C"/>
                </a:solidFill>
              </a:rPr>
              <a:t>Recruter</a:t>
            </a:r>
            <a:r>
              <a:rPr lang="fr-FR" sz="5000" b="1" cap="small" dirty="0"/>
              <a:t> </a:t>
            </a:r>
            <a:r>
              <a:rPr lang="fr-FR" sz="5000" b="1" cap="small" dirty="0">
                <a:solidFill>
                  <a:srgbClr val="ED008C"/>
                </a:solidFill>
              </a:rPr>
              <a:t>et fidéliser </a:t>
            </a:r>
            <a:br>
              <a:rPr lang="fr-FR" sz="5000" b="1" cap="small" dirty="0">
                <a:solidFill>
                  <a:srgbClr val="ED008C"/>
                </a:solidFill>
              </a:rPr>
            </a:br>
            <a:r>
              <a:rPr lang="fr-FR" sz="5000" b="1" cap="small" dirty="0">
                <a:solidFill>
                  <a:srgbClr val="ED008C"/>
                </a:solidFill>
              </a:rPr>
              <a:t>vos collaborateurs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107179-384C-4982-8DEB-C19DFD981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0" y="-412571"/>
            <a:ext cx="2930450" cy="29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FDAF2-5F82-4B41-9CDD-98C0E594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000" dirty="0"/>
              <a:t>Créer les conditions de la motivation et de l’engagement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ED01D-CE31-40CD-A370-B1696D28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73" y="1181894"/>
            <a:ext cx="7886700" cy="4351338"/>
          </a:xfrm>
        </p:spPr>
        <p:txBody>
          <a:bodyPr/>
          <a:lstStyle/>
          <a:p>
            <a:r>
              <a:rPr lang="fr-FR" dirty="0"/>
              <a:t>Repositionner l’humain au cœur de l’organisation</a:t>
            </a:r>
          </a:p>
          <a:p>
            <a:pPr marL="1143000" lvl="1" indent="-457200"/>
            <a:r>
              <a:rPr lang="fr-FR" dirty="0"/>
              <a:t>Cultivez le bien-être au travail</a:t>
            </a:r>
          </a:p>
          <a:p>
            <a:pPr marL="1143000" lvl="1" indent="-457200"/>
            <a:r>
              <a:rPr lang="fr-FR" dirty="0"/>
              <a:t>Faire grandir en continu</a:t>
            </a:r>
          </a:p>
          <a:p>
            <a:pPr marL="1143000" lvl="1" indent="-457200"/>
            <a:r>
              <a:rPr lang="fr-FR" dirty="0"/>
              <a:t>Recruter et entretenir les liens en permanence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E06B83-0421-4E2E-8C84-AD0985B6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198" y="3600107"/>
            <a:ext cx="4585152" cy="25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1"/>
          <p:cNvSpPr txBox="1">
            <a:spLocks/>
          </p:cNvSpPr>
          <p:nvPr/>
        </p:nvSpPr>
        <p:spPr>
          <a:xfrm>
            <a:off x="-276727" y="274638"/>
            <a:ext cx="9721515" cy="509133"/>
          </a:xfrm>
          <a:prstGeom prst="rect">
            <a:avLst/>
          </a:prstGeom>
          <a:solidFill>
            <a:srgbClr val="EC008C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88" indent="-1588" algn="ctr"/>
            <a:r>
              <a:rPr lang="fr-FR" sz="3000" b="1" cap="small" dirty="0">
                <a:solidFill>
                  <a:schemeClr val="bg1"/>
                </a:solidFill>
                <a:latin typeface="+mn-lt"/>
              </a:rPr>
              <a:t>Table ronde</a:t>
            </a:r>
          </a:p>
          <a:p>
            <a:pPr marL="722313" indent="-722313"/>
            <a:endParaRPr lang="fr-FR" b="1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30" y="1149529"/>
            <a:ext cx="439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8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24" y="542260"/>
            <a:ext cx="3774916" cy="5667153"/>
          </a:xfrm>
          <a:prstGeom prst="rect">
            <a:avLst/>
          </a:prstGeom>
          <a:ln w="28575">
            <a:solidFill>
              <a:srgbClr val="ED008C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37445" y="659218"/>
            <a:ext cx="46321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i="0" cap="small" dirty="0">
                <a:solidFill>
                  <a:srgbClr val="303030"/>
                </a:solidFill>
                <a:effectLst/>
              </a:rPr>
              <a:t>Société de </a:t>
            </a:r>
            <a:r>
              <a:rPr lang="fr-FR" sz="4000" i="0" cap="small" dirty="0">
                <a:solidFill>
                  <a:srgbClr val="ED008C"/>
                </a:solidFill>
                <a:effectLst/>
              </a:rPr>
              <a:t>Conseil </a:t>
            </a:r>
            <a:br>
              <a:rPr lang="fr-FR" sz="4000" i="0" cap="small" dirty="0">
                <a:solidFill>
                  <a:srgbClr val="ED008C"/>
                </a:solidFill>
                <a:effectLst/>
              </a:rPr>
            </a:br>
            <a:r>
              <a:rPr lang="fr-FR" sz="4000" i="0" cap="small" dirty="0">
                <a:solidFill>
                  <a:srgbClr val="ED008C"/>
                </a:solidFill>
                <a:effectLst/>
              </a:rPr>
              <a:t>en Ressources</a:t>
            </a:r>
            <a:r>
              <a:rPr lang="fr-FR" sz="4000" i="0" cap="small" dirty="0">
                <a:solidFill>
                  <a:srgbClr val="303030"/>
                </a:solidFill>
                <a:effectLst/>
              </a:rPr>
              <a:t> </a:t>
            </a:r>
            <a:br>
              <a:rPr lang="fr-FR" sz="4000" i="0" cap="small" dirty="0">
                <a:solidFill>
                  <a:srgbClr val="303030"/>
                </a:solidFill>
                <a:effectLst/>
              </a:rPr>
            </a:br>
            <a:r>
              <a:rPr lang="fr-FR" sz="4000" i="0" cap="small" dirty="0">
                <a:solidFill>
                  <a:srgbClr val="303030"/>
                </a:solidFill>
                <a:effectLst/>
              </a:rPr>
              <a:t>et </a:t>
            </a:r>
            <a:r>
              <a:rPr lang="fr-FR" sz="4000" i="0" cap="small" dirty="0">
                <a:solidFill>
                  <a:srgbClr val="ED008C"/>
                </a:solidFill>
                <a:effectLst/>
              </a:rPr>
              <a:t>Relations Humaines</a:t>
            </a:r>
          </a:p>
          <a:p>
            <a:r>
              <a:rPr lang="fr-FR" sz="4000" b="1" i="0" dirty="0">
                <a:solidFill>
                  <a:srgbClr val="303030"/>
                </a:solidFill>
                <a:effectLst/>
              </a:rPr>
              <a:t/>
            </a:r>
            <a:br>
              <a:rPr lang="fr-FR" sz="4000" b="1" i="0" dirty="0">
                <a:solidFill>
                  <a:srgbClr val="303030"/>
                </a:solidFill>
                <a:effectLst/>
              </a:rPr>
            </a:br>
            <a:r>
              <a:rPr lang="fr-FR" sz="4000" i="0" cap="small" dirty="0">
                <a:solidFill>
                  <a:srgbClr val="303030"/>
                </a:solidFill>
                <a:effectLst/>
              </a:rPr>
              <a:t>plus de 28 ans d’expérience dans </a:t>
            </a:r>
          </a:p>
          <a:p>
            <a:r>
              <a:rPr lang="fr-FR" sz="4000" i="0" cap="small" dirty="0">
                <a:solidFill>
                  <a:srgbClr val="303030"/>
                </a:solidFill>
                <a:effectLst/>
              </a:rPr>
              <a:t>l’ accompagnement d’entre</a:t>
            </a:r>
            <a:r>
              <a:rPr lang="fr-FR" sz="4000" cap="small" dirty="0">
                <a:solidFill>
                  <a:srgbClr val="303030"/>
                </a:solidFill>
              </a:rPr>
              <a:t>pris</a:t>
            </a:r>
            <a:r>
              <a:rPr lang="fr-FR" sz="4000" i="0" cap="small" dirty="0">
                <a:solidFill>
                  <a:srgbClr val="303030"/>
                </a:solidFill>
                <a:effectLst/>
              </a:rPr>
              <a:t>es</a:t>
            </a:r>
          </a:p>
          <a:p>
            <a:r>
              <a:rPr lang="fr-FR" sz="4000" i="0" dirty="0">
                <a:solidFill>
                  <a:srgbClr val="666666"/>
                </a:solidFill>
                <a:effectLst/>
                <a:latin typeface="open san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9641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373" y="1472040"/>
            <a:ext cx="873925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i="0" dirty="0">
                <a:solidFill>
                  <a:srgbClr val="ED008C"/>
                </a:solidFill>
                <a:effectLst/>
              </a:rPr>
              <a:t>NOTRE METIER : </a:t>
            </a:r>
            <a:br>
              <a:rPr lang="fr-FR" sz="4000" b="1" i="0" dirty="0">
                <a:solidFill>
                  <a:srgbClr val="ED008C"/>
                </a:solidFill>
                <a:effectLst/>
              </a:rPr>
            </a:br>
            <a:r>
              <a:rPr lang="fr-FR" sz="4000" i="0" cap="small" dirty="0">
                <a:solidFill>
                  <a:srgbClr val="87BDB0"/>
                </a:solidFill>
                <a:effectLst/>
              </a:rPr>
              <a:t>valoriser le capital humain</a:t>
            </a:r>
            <a:r>
              <a:rPr lang="fr-FR" sz="4000" b="1" i="0" dirty="0">
                <a:solidFill>
                  <a:srgbClr val="993366"/>
                </a:solidFill>
                <a:effectLst/>
              </a:rPr>
              <a:t/>
            </a:r>
            <a:br>
              <a:rPr lang="fr-FR" sz="4000" b="1" i="0" dirty="0">
                <a:solidFill>
                  <a:srgbClr val="993366"/>
                </a:solidFill>
                <a:effectLst/>
              </a:rPr>
            </a:br>
            <a:r>
              <a:rPr lang="fr-FR" sz="2500" b="0" i="0" dirty="0">
                <a:solidFill>
                  <a:srgbClr val="666666"/>
                </a:solidFill>
                <a:effectLst/>
              </a:rPr>
              <a:t>Nous accompagnons les dirigeants et leurs équipes dans une approche globale de CONSEIL EN RESSOURCES ET RELATIONS HUMAINES autour de 6 activités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78"/>
            <a:ext cx="9144000" cy="514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373" y="4055294"/>
            <a:ext cx="81727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i="0" dirty="0">
                <a:solidFill>
                  <a:srgbClr val="ED008C"/>
                </a:solidFill>
                <a:effectLst/>
              </a:rPr>
              <a:t>NOTRE AMBITION : </a:t>
            </a:r>
            <a:br>
              <a:rPr lang="fr-FR" sz="4000" b="1" i="0" dirty="0">
                <a:solidFill>
                  <a:srgbClr val="ED008C"/>
                </a:solidFill>
                <a:effectLst/>
              </a:rPr>
            </a:br>
            <a:r>
              <a:rPr lang="fr-FR" sz="4000" i="0" dirty="0">
                <a:solidFill>
                  <a:srgbClr val="87BDB0"/>
                </a:solidFill>
                <a:effectLst/>
              </a:rPr>
              <a:t>développer le Sens de l’Humain</a:t>
            </a:r>
            <a:r>
              <a:rPr lang="fr-FR" sz="4000" b="1" i="0" dirty="0">
                <a:solidFill>
                  <a:srgbClr val="993366"/>
                </a:solidFill>
                <a:effectLst/>
              </a:rPr>
              <a:t/>
            </a:r>
            <a:br>
              <a:rPr lang="fr-FR" sz="4000" b="1" i="0" dirty="0">
                <a:solidFill>
                  <a:srgbClr val="993366"/>
                </a:solidFill>
                <a:effectLst/>
              </a:rPr>
            </a:br>
            <a:r>
              <a:rPr lang="fr-FR" sz="2500" b="0" i="0" dirty="0">
                <a:solidFill>
                  <a:srgbClr val="666666"/>
                </a:solidFill>
                <a:effectLst/>
              </a:rPr>
              <a:t>Imaginer, faire progresser la place de l’Humain dans l’entreprise et les organisations de demain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370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85411" y="4796612"/>
            <a:ext cx="3096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0" b="1" i="1" dirty="0">
                <a:solidFill>
                  <a:srgbClr val="F58220"/>
                </a:solidFill>
              </a:rPr>
              <a:t>Rouen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3568" y="624212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i="1" dirty="0">
                <a:solidFill>
                  <a:srgbClr val="EC008B"/>
                </a:solidFill>
              </a:rPr>
              <a:t>La Roche sur </a:t>
            </a:r>
            <a:r>
              <a:rPr lang="fr-FR" sz="5000" i="1" dirty="0" err="1">
                <a:solidFill>
                  <a:srgbClr val="EC008B"/>
                </a:solidFill>
              </a:rPr>
              <a:t>Yon</a:t>
            </a:r>
            <a:endParaRPr lang="fr-FR" sz="5000" i="1" dirty="0">
              <a:solidFill>
                <a:srgbClr val="EC008B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91081" y="3318658"/>
            <a:ext cx="1368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i="1" dirty="0">
                <a:solidFill>
                  <a:srgbClr val="008CD1"/>
                </a:solidFill>
              </a:rPr>
              <a:t>Lille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2143" y="160062"/>
            <a:ext cx="33637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500" i="1" dirty="0">
                <a:solidFill>
                  <a:srgbClr val="31BCAD"/>
                </a:solidFill>
              </a:rPr>
              <a:t>Quimper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1528" y="2892243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i="1" dirty="0">
                <a:solidFill>
                  <a:srgbClr val="EC008B"/>
                </a:solidFill>
              </a:rPr>
              <a:t>Bayonne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34173" y="1027515"/>
            <a:ext cx="20458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i="1" dirty="0">
                <a:solidFill>
                  <a:srgbClr val="A6CD39"/>
                </a:solidFill>
              </a:rPr>
              <a:t>Rennes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07716" y="841609"/>
            <a:ext cx="2892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0" i="1" dirty="0">
                <a:solidFill>
                  <a:srgbClr val="F58220"/>
                </a:solidFill>
              </a:rPr>
              <a:t>Paris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75330" y="2565869"/>
            <a:ext cx="2657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i="1" dirty="0">
                <a:solidFill>
                  <a:srgbClr val="F58220"/>
                </a:solidFill>
              </a:rPr>
              <a:t>Caen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1938" y="5419099"/>
            <a:ext cx="50405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i="1" dirty="0">
                <a:solidFill>
                  <a:srgbClr val="A6CD39"/>
                </a:solidFill>
              </a:rPr>
              <a:t>Strasbourg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91255" y="1559283"/>
            <a:ext cx="2489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i="1" cap="small" dirty="0">
                <a:solidFill>
                  <a:srgbClr val="A6CD39"/>
                </a:solidFill>
              </a:rPr>
              <a:t>Annecy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978090" y="839433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8CD1"/>
                </a:solidFill>
              </a:rPr>
              <a:t>La Réunion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80423" y="4640311"/>
            <a:ext cx="2163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i="1" cap="small" dirty="0">
                <a:solidFill>
                  <a:srgbClr val="EC008B"/>
                </a:solidFill>
              </a:rPr>
              <a:t>Nantes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87192" y="3945927"/>
            <a:ext cx="3131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i="1" dirty="0">
                <a:solidFill>
                  <a:srgbClr val="EC008B"/>
                </a:solidFill>
              </a:rPr>
              <a:t>Le Havre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948193" y="4360260"/>
            <a:ext cx="2101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i="1" cap="small" dirty="0">
                <a:solidFill>
                  <a:srgbClr val="31BCAD"/>
                </a:solidFill>
              </a:rPr>
              <a:t>Angers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402822" y="3440158"/>
            <a:ext cx="19214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i="1" dirty="0">
                <a:solidFill>
                  <a:srgbClr val="008CD1"/>
                </a:solidFill>
              </a:rPr>
              <a:t>Nice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758437" y="4707234"/>
            <a:ext cx="20458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i="1" dirty="0">
                <a:solidFill>
                  <a:srgbClr val="A6CD39"/>
                </a:solidFill>
              </a:rPr>
              <a:t>Cholet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200504" y="515950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rgbClr val="008CD1"/>
                </a:solidFill>
              </a:rPr>
              <a:t>Melun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786501" y="401828"/>
            <a:ext cx="29333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i="1" dirty="0">
                <a:solidFill>
                  <a:srgbClr val="EC008B"/>
                </a:solidFill>
              </a:rPr>
              <a:t>Bordeaux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49289" y="5275004"/>
            <a:ext cx="33637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500" i="1" dirty="0">
                <a:solidFill>
                  <a:srgbClr val="31BCAD"/>
                </a:solidFill>
              </a:rPr>
              <a:t>Lyon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59944" y="1515673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dirty="0">
                <a:solidFill>
                  <a:srgbClr val="008CD1"/>
                </a:solidFill>
              </a:rPr>
              <a:t>Albi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17" y="1626325"/>
            <a:ext cx="3660648" cy="242011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269231" y="297838"/>
            <a:ext cx="19214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i="1" dirty="0">
                <a:solidFill>
                  <a:srgbClr val="40C8F4"/>
                </a:solidFill>
              </a:rPr>
              <a:t>Evreux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318373" y="59456"/>
            <a:ext cx="2952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i="1" cap="small" dirty="0">
                <a:solidFill>
                  <a:srgbClr val="A6CD39"/>
                </a:solidFill>
              </a:rPr>
              <a:t>Grenoble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12D40DA-36CA-472C-BCC3-6F4736CFCBFA}"/>
              </a:ext>
            </a:extLst>
          </p:cNvPr>
          <p:cNvSpPr txBox="1"/>
          <p:nvPr/>
        </p:nvSpPr>
        <p:spPr>
          <a:xfrm>
            <a:off x="199052" y="3747935"/>
            <a:ext cx="49430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i="1" cap="small" dirty="0">
                <a:solidFill>
                  <a:srgbClr val="31BCAD"/>
                </a:solidFill>
              </a:rPr>
              <a:t>Suisse Romande</a:t>
            </a:r>
          </a:p>
        </p:txBody>
      </p:sp>
    </p:spTree>
    <p:extLst>
      <p:ext uri="{BB962C8B-B14F-4D97-AF65-F5344CB8AC3E}">
        <p14:creationId xmlns:p14="http://schemas.microsoft.com/office/powerpoint/2010/main" val="4551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4" grpId="0"/>
      <p:bldP spid="27" grpId="0"/>
      <p:bldP spid="28" grpId="0"/>
      <p:bldP spid="26" grpId="0"/>
      <p:bldP spid="29" grpId="0"/>
      <p:bldP spid="25" grpId="0"/>
      <p:bldP spid="31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9E735D9-65CE-4DB8-93C6-636860F8254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253" y="2011363"/>
            <a:ext cx="4605338" cy="2692400"/>
          </a:xfrm>
        </p:spPr>
        <p:txBody>
          <a:bodyPr>
            <a:noAutofit/>
          </a:bodyPr>
          <a:lstStyle/>
          <a:p>
            <a:pPr algn="ctr"/>
            <a: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recrute </a:t>
            </a:r>
            <a:b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 les </a:t>
            </a:r>
            <a:r>
              <a:rPr lang="fr-FR" sz="3500" b="1" cap="small" dirty="0">
                <a:solidFill>
                  <a:srgbClr val="ED008C"/>
                </a:solidFill>
              </a:rPr>
              <a:t>compétences</a:t>
            </a:r>
            <a:r>
              <a:rPr lang="fr-FR" sz="3500" b="1" i="1" dirty="0">
                <a:solidFill>
                  <a:srgbClr val="ED008C"/>
                </a:solidFill>
              </a:rPr>
              <a:t> </a:t>
            </a:r>
            <a: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r>
              <a:rPr lang="fr-FR" sz="3500" b="1" cap="small" dirty="0">
                <a:solidFill>
                  <a:srgbClr val="ED008C"/>
                </a:solidFill>
              </a:rPr>
              <a:t>l’expérience</a:t>
            </a:r>
            <a: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b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Ils réussissent </a:t>
            </a:r>
            <a:b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 leur </a:t>
            </a:r>
            <a:r>
              <a:rPr lang="fr-FR" sz="3500" b="1" cap="small" dirty="0">
                <a:solidFill>
                  <a:srgbClr val="ED008C"/>
                </a:solidFill>
              </a:rPr>
              <a:t>comportements </a:t>
            </a:r>
            <a:r>
              <a:rPr lang="fr-FR" sz="3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leurs </a:t>
            </a:r>
            <a:r>
              <a:rPr lang="fr-FR" sz="3500" b="1" cap="small" dirty="0">
                <a:solidFill>
                  <a:srgbClr val="ED008C"/>
                </a:solidFill>
              </a:rPr>
              <a:t>attitudes</a:t>
            </a:r>
          </a:p>
        </p:txBody>
      </p:sp>
      <p:pic>
        <p:nvPicPr>
          <p:cNvPr id="6" name="Image 5" descr="Une image contenant mur, sport, sport athlétique&#10;&#10;Description générée avec un niveau de confiance élevé">
            <a:extLst>
              <a:ext uri="{FF2B5EF4-FFF2-40B4-BE49-F238E27FC236}">
                <a16:creationId xmlns:a16="http://schemas.microsoft.com/office/drawing/2014/main" id="{7912801C-C79E-4DA3-BCCB-C78F05763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81" y="2227561"/>
            <a:ext cx="4363889" cy="291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F5B0EAB-E4E5-4AA1-8329-D7AA046BF25A}"/>
              </a:ext>
            </a:extLst>
          </p:cNvPr>
          <p:cNvSpPr txBox="1">
            <a:spLocks/>
          </p:cNvSpPr>
          <p:nvPr/>
        </p:nvSpPr>
        <p:spPr>
          <a:xfrm>
            <a:off x="1" y="226232"/>
            <a:ext cx="9143999" cy="665021"/>
          </a:xfrm>
          <a:prstGeom prst="rect">
            <a:avLst/>
          </a:prstGeom>
          <a:solidFill>
            <a:srgbClr val="EC008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sm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588" indent="-1588" algn="ctr"/>
            <a:r>
              <a:rPr lang="fr-FR" sz="3000" dirty="0"/>
              <a:t>Recruter et fidéliser des collaborateurs</a:t>
            </a:r>
          </a:p>
        </p:txBody>
      </p:sp>
    </p:spTree>
    <p:extLst>
      <p:ext uri="{BB962C8B-B14F-4D97-AF65-F5344CB8AC3E}">
        <p14:creationId xmlns:p14="http://schemas.microsoft.com/office/powerpoint/2010/main" val="39626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F5B0EAB-E4E5-4AA1-8329-D7AA046BF25A}"/>
              </a:ext>
            </a:extLst>
          </p:cNvPr>
          <p:cNvSpPr txBox="1">
            <a:spLocks/>
          </p:cNvSpPr>
          <p:nvPr/>
        </p:nvSpPr>
        <p:spPr>
          <a:xfrm>
            <a:off x="1" y="226232"/>
            <a:ext cx="9143999" cy="665021"/>
          </a:xfrm>
          <a:prstGeom prst="rect">
            <a:avLst/>
          </a:prstGeom>
          <a:solidFill>
            <a:srgbClr val="EC008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sm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588" indent="-1588" algn="ctr"/>
            <a:r>
              <a:rPr lang="fr-FR" sz="3400" dirty="0"/>
              <a:t>Recruter et fidéliser des collaborateurs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1BAA199-16E7-49C7-BD98-2C16C9422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976685"/>
              </p:ext>
            </p:extLst>
          </p:nvPr>
        </p:nvGraphicFramePr>
        <p:xfrm>
          <a:off x="1072530" y="1216505"/>
          <a:ext cx="6998940" cy="464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2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464F89-F6CC-4BAA-83CA-F4D549FAF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B464F89-F6CC-4BAA-83CA-F4D549FAF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2A9024-F1FF-48D6-ACA8-74366888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A2A9024-F1FF-48D6-ACA8-74366888A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4B77ED-A5A7-478A-BF5E-A39265824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9E4B77ED-A5A7-478A-BF5E-A39265824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511A42-6A87-4AE1-880B-3ED1DB58B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0511A42-6A87-4AE1-880B-3ED1DB58B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341FCA-1184-47ED-9C38-9B42A7BE4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A341FCA-1184-47ED-9C38-9B42A7BE4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F5B0EAB-E4E5-4AA1-8329-D7AA046BF25A}"/>
              </a:ext>
            </a:extLst>
          </p:cNvPr>
          <p:cNvSpPr txBox="1">
            <a:spLocks/>
          </p:cNvSpPr>
          <p:nvPr/>
        </p:nvSpPr>
        <p:spPr>
          <a:xfrm>
            <a:off x="1" y="226232"/>
            <a:ext cx="9143999" cy="665021"/>
          </a:xfrm>
          <a:prstGeom prst="rect">
            <a:avLst/>
          </a:prstGeom>
          <a:solidFill>
            <a:srgbClr val="EC008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small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588" indent="-1588" algn="ctr"/>
            <a:r>
              <a:rPr lang="fr-FR" sz="3400" dirty="0"/>
              <a:t>Recruter autrement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A104C13-936F-4C3A-872F-F29A29E0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Recruter autrement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A57D420-EF6E-4650-AC17-D8DBB25A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986"/>
            <a:ext cx="7886700" cy="4351338"/>
          </a:xfrm>
        </p:spPr>
        <p:txBody>
          <a:bodyPr/>
          <a:lstStyle/>
          <a:p>
            <a:r>
              <a:rPr lang="fr-FR" cap="small" dirty="0"/>
              <a:t>Soigner son image</a:t>
            </a:r>
          </a:p>
          <a:p>
            <a:pPr lvl="1"/>
            <a:r>
              <a:rPr lang="fr-FR" dirty="0"/>
              <a:t>Créer une véritable identité RH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070DE06B-CF7C-4811-AE69-9F34BB0FD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646195"/>
              </p:ext>
            </p:extLst>
          </p:nvPr>
        </p:nvGraphicFramePr>
        <p:xfrm>
          <a:off x="-365802" y="2351943"/>
          <a:ext cx="10018094" cy="367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68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7E2DF96-B02C-4BD5-8927-75800969A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0" r="6220"/>
          <a:stretch/>
        </p:blipFill>
        <p:spPr>
          <a:xfrm>
            <a:off x="5878286" y="3345258"/>
            <a:ext cx="3155711" cy="29341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FB0513A-B1EA-4CF8-9C7D-6434E4D5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Recruter autrement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CD11E16-B8A7-47BA-8BCA-48881998D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97" y="1378738"/>
            <a:ext cx="8345488" cy="4703280"/>
          </a:xfrm>
        </p:spPr>
        <p:txBody>
          <a:bodyPr>
            <a:normAutofit fontScale="92500" lnSpcReduction="20000"/>
          </a:bodyPr>
          <a:lstStyle/>
          <a:p>
            <a:r>
              <a:rPr lang="fr-FR" sz="3500" dirty="0"/>
              <a:t>Mettre en confiance et valoriser vos collaborateurs</a:t>
            </a:r>
          </a:p>
          <a:p>
            <a:pPr marL="1143000" lvl="1" indent="-457200"/>
            <a:r>
              <a:rPr lang="fr-FR" sz="3500" dirty="0"/>
              <a:t>Pensez le recrutement comme un </a:t>
            </a:r>
            <a:r>
              <a:rPr lang="fr-FR" sz="3500" b="1" dirty="0"/>
              <a:t>acte commercial </a:t>
            </a:r>
          </a:p>
          <a:p>
            <a:pPr lvl="1" indent="0" algn="ctr">
              <a:buNone/>
            </a:pPr>
            <a:r>
              <a:rPr lang="fr-FR" sz="3500" dirty="0">
                <a:solidFill>
                  <a:srgbClr val="31BCAD"/>
                </a:solidFill>
                <a:latin typeface="Forte" panose="03060902040502070203" pitchFamily="66" charset="0"/>
              </a:rPr>
              <a:t>« Vendez l’avenir de vos collaborateurs »</a:t>
            </a:r>
          </a:p>
          <a:p>
            <a:pPr marL="1143000" lvl="1" indent="-457200"/>
            <a:endParaRPr lang="fr-FR" sz="3500" dirty="0">
              <a:solidFill>
                <a:srgbClr val="31BCAD"/>
              </a:solidFill>
              <a:latin typeface="Forte" panose="03060902040502070203" pitchFamily="66" charset="0"/>
            </a:endParaRPr>
          </a:p>
          <a:p>
            <a:pPr marL="1143000" lvl="1" indent="-457200"/>
            <a:r>
              <a:rPr lang="fr-FR" sz="3500" dirty="0"/>
              <a:t>Cultivez la différence </a:t>
            </a:r>
            <a:br>
              <a:rPr lang="fr-FR" sz="3500" dirty="0"/>
            </a:br>
            <a:r>
              <a:rPr lang="fr-FR" sz="3500" dirty="0"/>
              <a:t>en recherchant </a:t>
            </a:r>
            <a:br>
              <a:rPr lang="fr-FR" sz="3500" dirty="0"/>
            </a:br>
            <a:r>
              <a:rPr lang="fr-FR" sz="3500" b="1" dirty="0"/>
              <a:t>la complémentarité</a:t>
            </a:r>
          </a:p>
          <a:p>
            <a:pPr marL="1143000" lvl="1" indent="-457200"/>
            <a:endParaRPr lang="fr-FR" sz="3500" dirty="0"/>
          </a:p>
          <a:p>
            <a:pPr marL="1143000" lvl="1" indent="-457200"/>
            <a:r>
              <a:rPr lang="fr-FR" sz="3500" dirty="0"/>
              <a:t>Identifier et </a:t>
            </a:r>
            <a:r>
              <a:rPr lang="fr-FR" sz="3500" b="1" dirty="0"/>
              <a:t>révéler les talents</a:t>
            </a:r>
          </a:p>
          <a:p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6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ésultat de recherche d'images pour &quot;culture d'entreprise&quot;">
            <a:extLst>
              <a:ext uri="{FF2B5EF4-FFF2-40B4-BE49-F238E27FC236}">
                <a16:creationId xmlns:a16="http://schemas.microsoft.com/office/drawing/2014/main" id="{1A410399-9C4E-4F0B-A2A4-34C11739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72" y="1925084"/>
            <a:ext cx="3801579" cy="41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3FDAF2-5F82-4B41-9CDD-98C0E594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000" dirty="0"/>
              <a:t>Créer les conditions de la motivation et de l’engagement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ED01D-CE31-40CD-A370-B1696D28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629537" cy="4351338"/>
          </a:xfrm>
        </p:spPr>
        <p:txBody>
          <a:bodyPr/>
          <a:lstStyle/>
          <a:p>
            <a:r>
              <a:rPr lang="fr-FR" dirty="0"/>
              <a:t>Cultiver le sentiment d’appartenance</a:t>
            </a:r>
          </a:p>
          <a:p>
            <a:pPr marL="1143000" lvl="1" indent="-457200"/>
            <a:r>
              <a:rPr lang="fr-FR" dirty="0"/>
              <a:t>Rendre lisible la culture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10136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2_Thème Office">
  <a:themeElements>
    <a:clrScheme name="Vakom">
      <a:dk1>
        <a:sysClr val="windowText" lastClr="000000"/>
      </a:dk1>
      <a:lt1>
        <a:sysClr val="window" lastClr="FFFFFF"/>
      </a:lt1>
      <a:dk2>
        <a:srgbClr val="292929"/>
      </a:dk2>
      <a:lt2>
        <a:srgbClr val="E7E6E6"/>
      </a:lt2>
      <a:accent1>
        <a:srgbClr val="DE2F74"/>
      </a:accent1>
      <a:accent2>
        <a:srgbClr val="F57921"/>
      </a:accent2>
      <a:accent3>
        <a:srgbClr val="588179"/>
      </a:accent3>
      <a:accent4>
        <a:srgbClr val="963D97"/>
      </a:accent4>
      <a:accent5>
        <a:srgbClr val="03619E"/>
      </a:accent5>
      <a:accent6>
        <a:srgbClr val="8FA618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158</Words>
  <Application>Microsoft Office PowerPoint</Application>
  <PresentationFormat>Affichage à l'écran (4:3)</PresentationFormat>
  <Paragraphs>70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Forte</vt:lpstr>
      <vt:lpstr>open sans</vt:lpstr>
      <vt:lpstr>2_Thème Office</vt:lpstr>
      <vt:lpstr>Recruter et fidéliser  vos collaborateurs</vt:lpstr>
      <vt:lpstr>Présentation PowerPoint</vt:lpstr>
      <vt:lpstr>Présentation PowerPoint</vt:lpstr>
      <vt:lpstr>Présentation PowerPoint</vt:lpstr>
      <vt:lpstr>On recrute  par les compétences  et l’expérience…  Ils réussissent  par leur comportements et leurs attitudes</vt:lpstr>
      <vt:lpstr>Présentation PowerPoint</vt:lpstr>
      <vt:lpstr>Recruter autrement</vt:lpstr>
      <vt:lpstr>Recruter autrement</vt:lpstr>
      <vt:lpstr>Créer les conditions de la motivation et de l’engagement</vt:lpstr>
      <vt:lpstr>Créer les conditions de la motivation et de l’engagement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DURAME</dc:creator>
  <cp:lastModifiedBy>Jean-Marie PILLENIERE</cp:lastModifiedBy>
  <cp:revision>223</cp:revision>
  <cp:lastPrinted>2017-04-04T12:24:42Z</cp:lastPrinted>
  <dcterms:created xsi:type="dcterms:W3CDTF">2015-10-07T13:43:19Z</dcterms:created>
  <dcterms:modified xsi:type="dcterms:W3CDTF">2017-06-19T05:22:10Z</dcterms:modified>
</cp:coreProperties>
</file>